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Inter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ter-regular.fntdata"/><Relationship Id="rId14" Type="http://schemas.openxmlformats.org/officeDocument/2006/relationships/slide" Target="slides/slide10.xml"/><Relationship Id="rId17" Type="http://schemas.openxmlformats.org/officeDocument/2006/relationships/font" Target="fonts/Inter-italic.fntdata"/><Relationship Id="rId16" Type="http://schemas.openxmlformats.org/officeDocument/2006/relationships/font" Target="fonts/Inter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Inter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4bb13e0e1d2b3cca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4bb13e0e1d2b3cca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g4bb13e0e1d2b3cca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bb13e0e1d2b3cca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bb13e0e1d2b3cca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g4bb13e0e1d2b3cca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6882efeb7ebd47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6882efeb7ebd47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g16882efeb7ebd47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api.openai.com/v1/chat/completions" TargetMode="External"/><Relationship Id="rId4" Type="http://schemas.openxmlformats.org/officeDocument/2006/relationships/hyperlink" Target="https://heal-api.com/webhook/response" TargetMode="External"/><Relationship Id="rId5" Type="http://schemas.openxmlformats.org/officeDocument/2006/relationships/image" Target="../media/image9.png"/><Relationship Id="rId6" Type="http://schemas.openxmlformats.org/officeDocument/2006/relationships/image" Target="../media/image14.png"/><Relationship Id="rId7" Type="http://schemas.openxmlformats.org/officeDocument/2006/relationships/image" Target="../media/image10.png"/><Relationship Id="rId8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793790" y="2442091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Heal-API Form Tutorial Presentation</a:t>
            </a:r>
            <a:endParaRPr b="0" i="0" sz="4450" u="none" cap="none" strike="noStrike"/>
          </a:p>
        </p:txBody>
      </p:sp>
      <p:sp>
        <p:nvSpPr>
          <p:cNvPr id="50" name="Google Shape;50;p11"/>
          <p:cNvSpPr/>
          <p:nvPr/>
        </p:nvSpPr>
        <p:spPr>
          <a:xfrm>
            <a:off x="793790" y="3950375"/>
            <a:ext cx="7556421" cy="11339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Inter"/>
              <a:buNone/>
            </a:pPr>
            <a:r>
              <a:rPr b="1" i="0" lang="en-US" sz="35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Fill the Form Correctly — Get a Working cURL Instantly</a:t>
            </a:r>
            <a:endParaRPr b="0" i="0" sz="3550" u="none" cap="none" strike="noStrike"/>
          </a:p>
        </p:txBody>
      </p:sp>
      <p:sp>
        <p:nvSpPr>
          <p:cNvPr id="51" name="Google Shape;51;p11"/>
          <p:cNvSpPr/>
          <p:nvPr/>
        </p:nvSpPr>
        <p:spPr>
          <a:xfrm>
            <a:off x="793790" y="542448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Understand each field before sending your API request.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2" name="Google Shape;18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0"/>
          <p:cNvSpPr/>
          <p:nvPr/>
        </p:nvSpPr>
        <p:spPr>
          <a:xfrm>
            <a:off x="6280190" y="182106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Call to Action</a:t>
            </a:r>
            <a:endParaRPr b="0" i="0" sz="4450" u="none" cap="none" strike="noStrike"/>
          </a:p>
        </p:txBody>
      </p:sp>
      <p:sp>
        <p:nvSpPr>
          <p:cNvPr id="184" name="Google Shape;184;p20"/>
          <p:cNvSpPr/>
          <p:nvPr/>
        </p:nvSpPr>
        <p:spPr>
          <a:xfrm>
            <a:off x="6280190" y="2870002"/>
            <a:ext cx="7556421" cy="1956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50"/>
              <a:buFont typeface="Inter"/>
              <a:buNone/>
            </a:pPr>
            <a:r>
              <a:rPr b="1" i="0" lang="en-US" sz="61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Ready to fix your API flow?</a:t>
            </a:r>
            <a:endParaRPr b="0" i="0" sz="6150" u="none" cap="none" strike="noStrike"/>
          </a:p>
        </p:txBody>
      </p:sp>
      <p:pic>
        <p:nvPicPr>
          <p:cNvPr descr="preencoded.png" id="185" name="Google Shape;18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5166598"/>
            <a:ext cx="3307675" cy="62376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0"/>
          <p:cNvSpPr/>
          <p:nvPr/>
        </p:nvSpPr>
        <p:spPr>
          <a:xfrm>
            <a:off x="6280190" y="604551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Footer: Heal-API.com | Smart API Compatibility Tool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525" y="0"/>
            <a:ext cx="14322873" cy="751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5" y="0"/>
            <a:ext cx="14527525" cy="8354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4226772" cy="7425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645319" y="506968"/>
            <a:ext cx="4609743" cy="5762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nter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Field Overview</a:t>
            </a:r>
            <a:endParaRPr b="0" i="0" sz="3600" u="none" cap="none" strike="noStrike"/>
          </a:p>
        </p:txBody>
      </p:sp>
      <p:sp>
        <p:nvSpPr>
          <p:cNvPr id="76" name="Google Shape;76;p15"/>
          <p:cNvSpPr/>
          <p:nvPr/>
        </p:nvSpPr>
        <p:spPr>
          <a:xfrm>
            <a:off x="645319" y="1451967"/>
            <a:ext cx="13339763" cy="4089321"/>
          </a:xfrm>
          <a:prstGeom prst="roundRect">
            <a:avLst>
              <a:gd fmla="val 1894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652939" y="1459587"/>
            <a:ext cx="13324523" cy="531495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10834330" y="1577816"/>
            <a:ext cx="2958703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Field</a:t>
            </a:r>
            <a:endParaRPr b="0" i="0" sz="1450" u="none" cap="none" strike="noStrike"/>
          </a:p>
        </p:txBody>
      </p:sp>
      <p:sp>
        <p:nvSpPr>
          <p:cNvPr id="79" name="Google Shape;79;p15"/>
          <p:cNvSpPr/>
          <p:nvPr/>
        </p:nvSpPr>
        <p:spPr>
          <a:xfrm>
            <a:off x="4838343" y="1577816"/>
            <a:ext cx="5619750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Description</a:t>
            </a:r>
            <a:endParaRPr b="0" i="0" sz="1450" u="none" cap="none" strike="noStrike"/>
          </a:p>
        </p:txBody>
      </p:sp>
      <p:sp>
        <p:nvSpPr>
          <p:cNvPr id="80" name="Google Shape;80;p15"/>
          <p:cNvSpPr/>
          <p:nvPr/>
        </p:nvSpPr>
        <p:spPr>
          <a:xfrm>
            <a:off x="837248" y="1577816"/>
            <a:ext cx="3624858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1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Example</a:t>
            </a:r>
            <a:endParaRPr b="0" i="0" sz="1450" u="none" cap="none" strike="noStrike"/>
          </a:p>
        </p:txBody>
      </p:sp>
      <p:sp>
        <p:nvSpPr>
          <p:cNvPr id="81" name="Google Shape;81;p15"/>
          <p:cNvSpPr/>
          <p:nvPr/>
        </p:nvSpPr>
        <p:spPr>
          <a:xfrm>
            <a:off x="652939" y="1991082"/>
            <a:ext cx="13324523" cy="82653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10834330" y="2109311"/>
            <a:ext cx="2958703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Provider URL</a:t>
            </a:r>
            <a:endParaRPr b="0" i="0" sz="1450" u="none" cap="none" strike="noStrike"/>
          </a:p>
        </p:txBody>
      </p:sp>
      <p:sp>
        <p:nvSpPr>
          <p:cNvPr id="83" name="Google Shape;83;p15"/>
          <p:cNvSpPr/>
          <p:nvPr/>
        </p:nvSpPr>
        <p:spPr>
          <a:xfrm>
            <a:off x="4838343" y="2109311"/>
            <a:ext cx="5619750" cy="5900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external API endpoint you are connecting to. This is usually from a service like PayPal, OpenAI, or Xano.</a:t>
            </a:r>
            <a:endParaRPr b="0" i="0" sz="1450" u="none" cap="none" strike="noStrike"/>
          </a:p>
        </p:txBody>
      </p:sp>
      <p:sp>
        <p:nvSpPr>
          <p:cNvPr id="84" name="Google Shape;84;p15"/>
          <p:cNvSpPr/>
          <p:nvPr/>
        </p:nvSpPr>
        <p:spPr>
          <a:xfrm>
            <a:off x="837248" y="2109311"/>
            <a:ext cx="3624858" cy="5900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4950BC"/>
              </a:buClr>
              <a:buSzPts val="1450"/>
              <a:buFont typeface="Inter"/>
              <a:buNone/>
            </a:pPr>
            <a:r>
              <a:rPr b="0" i="0" lang="en-US" sz="1450" u="sng" cap="none" strike="noStrike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https://api.openai.com/v1/chat/completions</a:t>
            </a:r>
            <a:endParaRPr b="0" i="0" sz="1450" u="none" cap="none" strike="noStrike"/>
          </a:p>
        </p:txBody>
      </p:sp>
      <p:sp>
        <p:nvSpPr>
          <p:cNvPr id="85" name="Google Shape;85;p15"/>
          <p:cNvSpPr/>
          <p:nvPr/>
        </p:nvSpPr>
        <p:spPr>
          <a:xfrm>
            <a:off x="652939" y="2817614"/>
            <a:ext cx="13324523" cy="82653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10834330" y="2935843"/>
            <a:ext cx="2958703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Consumer URL</a:t>
            </a:r>
            <a:endParaRPr b="0" i="0" sz="1450" u="none" cap="none" strike="noStrike"/>
          </a:p>
        </p:txBody>
      </p:sp>
      <p:sp>
        <p:nvSpPr>
          <p:cNvPr id="87" name="Google Shape;87;p15"/>
          <p:cNvSpPr/>
          <p:nvPr/>
        </p:nvSpPr>
        <p:spPr>
          <a:xfrm>
            <a:off x="4838343" y="2935843"/>
            <a:ext cx="5619750" cy="5900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Your API endpoint or app that consumes data. Often a webhook or backend endpoint.</a:t>
            </a:r>
            <a:endParaRPr b="0" i="0" sz="1450" u="none" cap="none" strike="noStrike"/>
          </a:p>
        </p:txBody>
      </p:sp>
      <p:sp>
        <p:nvSpPr>
          <p:cNvPr id="88" name="Google Shape;88;p15"/>
          <p:cNvSpPr/>
          <p:nvPr/>
        </p:nvSpPr>
        <p:spPr>
          <a:xfrm>
            <a:off x="837248" y="2935843"/>
            <a:ext cx="3624858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4950BC"/>
              </a:buClr>
              <a:buSzPts val="1450"/>
              <a:buFont typeface="Inter"/>
              <a:buNone/>
            </a:pPr>
            <a:r>
              <a:rPr b="0" i="0" lang="en-US" sz="1450" u="sng" cap="none" strike="noStrike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https://heal-api.com/webhook/response</a:t>
            </a:r>
            <a:endParaRPr b="0" i="0" sz="1450" u="none" cap="none" strike="noStrike"/>
          </a:p>
        </p:txBody>
      </p:sp>
      <p:sp>
        <p:nvSpPr>
          <p:cNvPr id="89" name="Google Shape;89;p15"/>
          <p:cNvSpPr/>
          <p:nvPr/>
        </p:nvSpPr>
        <p:spPr>
          <a:xfrm>
            <a:off x="652939" y="3644146"/>
            <a:ext cx="13324523" cy="531495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10834330" y="3762375"/>
            <a:ext cx="2958703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Method</a:t>
            </a:r>
            <a:endParaRPr b="0" i="0" sz="145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4838343" y="3762375"/>
            <a:ext cx="5619750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Defines what action the request performs.</a:t>
            </a:r>
            <a:endParaRPr b="0" i="0" sz="1450" u="none" cap="none" strike="noStrike"/>
          </a:p>
        </p:txBody>
      </p:sp>
      <p:sp>
        <p:nvSpPr>
          <p:cNvPr id="92" name="Google Shape;92;p15"/>
          <p:cNvSpPr/>
          <p:nvPr/>
        </p:nvSpPr>
        <p:spPr>
          <a:xfrm>
            <a:off x="837248" y="3762375"/>
            <a:ext cx="3624858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GET, POST, PATCH, DELETE</a:t>
            </a:r>
            <a:endParaRPr b="0" i="0" sz="1450" u="none" cap="none" strike="noStrike"/>
          </a:p>
        </p:txBody>
      </p:sp>
      <p:sp>
        <p:nvSpPr>
          <p:cNvPr id="93" name="Google Shape;93;p15"/>
          <p:cNvSpPr/>
          <p:nvPr/>
        </p:nvSpPr>
        <p:spPr>
          <a:xfrm>
            <a:off x="652939" y="4175641"/>
            <a:ext cx="13324523" cy="82653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10834330" y="4293870"/>
            <a:ext cx="2958703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Headers</a:t>
            </a:r>
            <a:endParaRPr b="0" i="0" sz="1450" u="none" cap="none" strike="noStrike"/>
          </a:p>
        </p:txBody>
      </p:sp>
      <p:sp>
        <p:nvSpPr>
          <p:cNvPr id="95" name="Google Shape;95;p15"/>
          <p:cNvSpPr/>
          <p:nvPr/>
        </p:nvSpPr>
        <p:spPr>
          <a:xfrm>
            <a:off x="4838343" y="4293870"/>
            <a:ext cx="5619750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Key-value pairs to provide authentication and content information.</a:t>
            </a:r>
            <a:endParaRPr b="0" i="0" sz="1450" u="none" cap="none" strike="noStrike"/>
          </a:p>
        </p:txBody>
      </p:sp>
      <p:sp>
        <p:nvSpPr>
          <p:cNvPr id="96" name="Google Shape;96;p15"/>
          <p:cNvSpPr/>
          <p:nvPr/>
        </p:nvSpPr>
        <p:spPr>
          <a:xfrm>
            <a:off x="837248" y="4293870"/>
            <a:ext cx="3624858" cy="5900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Authorization: BearerContent-Type: application/json</a:t>
            </a:r>
            <a:endParaRPr b="0" i="0" sz="145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652939" y="5002173"/>
            <a:ext cx="13324523" cy="531495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>
            <a:off x="10834330" y="5120402"/>
            <a:ext cx="2958703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Body (JSON)</a:t>
            </a:r>
            <a:endParaRPr b="0" i="0" sz="1450" u="none" cap="none" strike="noStrike"/>
          </a:p>
        </p:txBody>
      </p:sp>
      <p:sp>
        <p:nvSpPr>
          <p:cNvPr id="99" name="Google Shape;99;p15"/>
          <p:cNvSpPr/>
          <p:nvPr/>
        </p:nvSpPr>
        <p:spPr>
          <a:xfrm>
            <a:off x="4838343" y="5120402"/>
            <a:ext cx="5619750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content or parameters sent with your request.</a:t>
            </a:r>
            <a:endParaRPr b="0" i="0" sz="1450" u="none" cap="none" strike="noStrike"/>
          </a:p>
        </p:txBody>
      </p:sp>
      <p:sp>
        <p:nvSpPr>
          <p:cNvPr id="100" name="Google Shape;100;p15"/>
          <p:cNvSpPr/>
          <p:nvPr/>
        </p:nvSpPr>
        <p:spPr>
          <a:xfrm>
            <a:off x="837248" y="5120402"/>
            <a:ext cx="3624858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{ "userId": 123, "status": "active" }</a:t>
            </a:r>
            <a:endParaRPr b="0" i="0" sz="1450" u="none" cap="none" strike="noStrike"/>
          </a:p>
        </p:txBody>
      </p:sp>
      <p:pic>
        <p:nvPicPr>
          <p:cNvPr descr="preencoded.png" id="101" name="Google Shape;101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5319" y="5748695"/>
            <a:ext cx="460891" cy="46089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1336596" y="5858113"/>
            <a:ext cx="2304812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Inter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URL Fields</a:t>
            </a:r>
            <a:endParaRPr b="0" i="0" sz="180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1336596" y="6256853"/>
            <a:ext cx="5863352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Provider and Consumer endpoints</a:t>
            </a:r>
            <a:endParaRPr b="0" i="0" sz="1450" u="none" cap="none" strike="noStrike"/>
          </a:p>
        </p:txBody>
      </p:sp>
      <p:pic>
        <p:nvPicPr>
          <p:cNvPr descr="preencoded.png" id="104" name="Google Shape;104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30333" y="5748695"/>
            <a:ext cx="460891" cy="46089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/>
          <p:nvPr/>
        </p:nvSpPr>
        <p:spPr>
          <a:xfrm>
            <a:off x="8121610" y="5858113"/>
            <a:ext cx="2304812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Inter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Method</a:t>
            </a:r>
            <a:endParaRPr b="0" i="0" sz="1800" u="none" cap="none" strike="noStrike"/>
          </a:p>
        </p:txBody>
      </p:sp>
      <p:sp>
        <p:nvSpPr>
          <p:cNvPr id="106" name="Google Shape;106;p15"/>
          <p:cNvSpPr/>
          <p:nvPr/>
        </p:nvSpPr>
        <p:spPr>
          <a:xfrm>
            <a:off x="8121610" y="6256853"/>
            <a:ext cx="5863471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Request action type</a:t>
            </a:r>
            <a:endParaRPr b="0" i="0" sz="1450" u="none" cap="none" strike="noStrike"/>
          </a:p>
        </p:txBody>
      </p:sp>
      <p:pic>
        <p:nvPicPr>
          <p:cNvPr descr="preencoded.png" id="107" name="Google Shape;107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45319" y="6920627"/>
            <a:ext cx="460891" cy="46089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/>
          <p:nvPr/>
        </p:nvSpPr>
        <p:spPr>
          <a:xfrm>
            <a:off x="1336596" y="7030045"/>
            <a:ext cx="2304812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Inter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Headers</a:t>
            </a:r>
            <a:endParaRPr b="0" i="0" sz="1800" u="none" cap="none" strike="noStrike"/>
          </a:p>
        </p:txBody>
      </p:sp>
      <p:sp>
        <p:nvSpPr>
          <p:cNvPr id="109" name="Google Shape;109;p15"/>
          <p:cNvSpPr/>
          <p:nvPr/>
        </p:nvSpPr>
        <p:spPr>
          <a:xfrm>
            <a:off x="1336596" y="7428786"/>
            <a:ext cx="5863352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Authentication and metadata</a:t>
            </a:r>
            <a:endParaRPr b="0" i="0" sz="1450" u="none" cap="none" strike="noStrike"/>
          </a:p>
        </p:txBody>
      </p:sp>
      <p:pic>
        <p:nvPicPr>
          <p:cNvPr descr="preencoded.png" id="110" name="Google Shape;110;p1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30333" y="6920627"/>
            <a:ext cx="460891" cy="46089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/>
          <p:nvPr/>
        </p:nvSpPr>
        <p:spPr>
          <a:xfrm>
            <a:off x="8121610" y="7030045"/>
            <a:ext cx="2304812" cy="2881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00"/>
              <a:buFont typeface="Inter"/>
              <a:buNone/>
            </a:pPr>
            <a:r>
              <a:rPr b="1" i="0" lang="en-US" sz="18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JSON Body</a:t>
            </a:r>
            <a:endParaRPr b="0" i="0" sz="1800" u="none" cap="none" strike="noStrike"/>
          </a:p>
        </p:txBody>
      </p:sp>
      <p:sp>
        <p:nvSpPr>
          <p:cNvPr id="112" name="Google Shape;112;p15"/>
          <p:cNvSpPr/>
          <p:nvPr/>
        </p:nvSpPr>
        <p:spPr>
          <a:xfrm>
            <a:off x="8121610" y="7428786"/>
            <a:ext cx="5863471" cy="295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Request payload content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8" name="Google Shape;11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289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/>
          <p:nvPr/>
        </p:nvSpPr>
        <p:spPr>
          <a:xfrm>
            <a:off x="680085" y="3110508"/>
            <a:ext cx="4858107" cy="6072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Inter"/>
              <a:buNone/>
            </a:pPr>
            <a:r>
              <a:rPr b="1" i="0" lang="en-US" sz="38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Common Mistakes</a:t>
            </a:r>
            <a:endParaRPr b="0" i="0" sz="3800" u="none" cap="none" strike="noStrike"/>
          </a:p>
        </p:txBody>
      </p:sp>
      <p:sp>
        <p:nvSpPr>
          <p:cNvPr id="120" name="Google Shape;120;p16"/>
          <p:cNvSpPr/>
          <p:nvPr/>
        </p:nvSpPr>
        <p:spPr>
          <a:xfrm>
            <a:off x="680085" y="4009192"/>
            <a:ext cx="6537960" cy="745569"/>
          </a:xfrm>
          <a:prstGeom prst="roundRect">
            <a:avLst>
              <a:gd fmla="val 10947" name="adj"/>
            </a:avLst>
          </a:prstGeom>
          <a:solidFill>
            <a:srgbClr val="FFFFFF"/>
          </a:solidFill>
          <a:ln cap="flat" cmpd="sng" w="22850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874400" y="4011003"/>
            <a:ext cx="36915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Inter"/>
              <a:buNone/>
            </a:pPr>
            <a:r>
              <a:rPr b="1" i="0" lang="en-US" sz="19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🚫</a:t>
            </a:r>
            <a:r>
              <a:rPr b="1" i="0" lang="en-US" sz="19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Missing https:// prefix in URLs</a:t>
            </a:r>
            <a:endParaRPr b="0" i="0" sz="1900" u="none" cap="none" strike="noStrike"/>
          </a:p>
        </p:txBody>
      </p:sp>
      <p:sp>
        <p:nvSpPr>
          <p:cNvPr id="122" name="Google Shape;122;p16"/>
          <p:cNvSpPr/>
          <p:nvPr/>
        </p:nvSpPr>
        <p:spPr>
          <a:xfrm>
            <a:off x="7412355" y="4009192"/>
            <a:ext cx="6537960" cy="745569"/>
          </a:xfrm>
          <a:prstGeom prst="roundRect">
            <a:avLst>
              <a:gd fmla="val 10947" name="adj"/>
            </a:avLst>
          </a:prstGeom>
          <a:solidFill>
            <a:srgbClr val="FFFFFF"/>
          </a:solidFill>
          <a:ln cap="flat" cmpd="sng" w="22850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>
            <a:off x="7412350" y="3959187"/>
            <a:ext cx="57699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Inter"/>
              <a:buNone/>
            </a:pPr>
            <a:r>
              <a:rPr b="1" i="0" lang="en-US" sz="19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🚫</a:t>
            </a:r>
            <a:r>
              <a:rPr b="1" i="0" lang="en-US" sz="19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Wrong Method (e.g., using POST instead of GET)</a:t>
            </a:r>
            <a:endParaRPr b="0" i="0" sz="1900" u="none" cap="none" strike="noStrike"/>
          </a:p>
        </p:txBody>
      </p:sp>
      <p:sp>
        <p:nvSpPr>
          <p:cNvPr id="124" name="Google Shape;124;p16"/>
          <p:cNvSpPr/>
          <p:nvPr/>
        </p:nvSpPr>
        <p:spPr>
          <a:xfrm>
            <a:off x="680085" y="4949071"/>
            <a:ext cx="6537960" cy="1049179"/>
          </a:xfrm>
          <a:prstGeom prst="roundRect">
            <a:avLst>
              <a:gd fmla="val 7779" name="adj"/>
            </a:avLst>
          </a:prstGeom>
          <a:solidFill>
            <a:srgbClr val="FFFFFF"/>
          </a:solidFill>
          <a:ln cap="flat" cmpd="sng" w="22850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/>
          <p:nvPr/>
        </p:nvSpPr>
        <p:spPr>
          <a:xfrm>
            <a:off x="897255" y="5166241"/>
            <a:ext cx="3913108" cy="311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Inter"/>
              <a:buNone/>
            </a:pPr>
            <a:r>
              <a:rPr b="1" i="0" lang="en-US" sz="19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🚫</a:t>
            </a:r>
            <a:r>
              <a:rPr b="1" i="0" lang="en-US" sz="19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Forgetting Authorization header</a:t>
            </a:r>
            <a:endParaRPr b="0" i="0" sz="1900" u="none" cap="none" strike="noStrike"/>
          </a:p>
        </p:txBody>
      </p:sp>
      <p:sp>
        <p:nvSpPr>
          <p:cNvPr id="126" name="Google Shape;126;p16"/>
          <p:cNvSpPr/>
          <p:nvPr/>
        </p:nvSpPr>
        <p:spPr>
          <a:xfrm>
            <a:off x="7412355" y="4949071"/>
            <a:ext cx="6537960" cy="1049179"/>
          </a:xfrm>
          <a:prstGeom prst="roundRect">
            <a:avLst>
              <a:gd fmla="val 7779" name="adj"/>
            </a:avLst>
          </a:prstGeom>
          <a:solidFill>
            <a:srgbClr val="FFFFFF"/>
          </a:solidFill>
          <a:ln cap="flat" cmpd="sng" w="22850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6"/>
          <p:cNvSpPr/>
          <p:nvPr/>
        </p:nvSpPr>
        <p:spPr>
          <a:xfrm>
            <a:off x="7629525" y="5166241"/>
            <a:ext cx="6103620" cy="6148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Inter"/>
              <a:buNone/>
            </a:pPr>
            <a:r>
              <a:rPr b="1" i="0" lang="en-US" sz="19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🚫</a:t>
            </a:r>
            <a:r>
              <a:rPr b="1" i="0" lang="en-US" sz="19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Sending invalid JSON (missing commas or brackets)</a:t>
            </a:r>
            <a:endParaRPr b="0" i="0" sz="1900" u="none" cap="none" strike="noStrike"/>
          </a:p>
        </p:txBody>
      </p:sp>
      <p:sp>
        <p:nvSpPr>
          <p:cNvPr id="128" name="Google Shape;128;p16"/>
          <p:cNvSpPr/>
          <p:nvPr/>
        </p:nvSpPr>
        <p:spPr>
          <a:xfrm>
            <a:off x="680085" y="6216848"/>
            <a:ext cx="13270230" cy="1331238"/>
          </a:xfrm>
          <a:prstGeom prst="roundRect">
            <a:avLst>
              <a:gd fmla="val 6131" name="adj"/>
            </a:avLst>
          </a:prstGeom>
          <a:solidFill>
            <a:srgbClr val="C7C9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29" name="Google Shape;129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452396" y="6483429"/>
            <a:ext cx="303609" cy="242888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6"/>
          <p:cNvSpPr/>
          <p:nvPr/>
        </p:nvSpPr>
        <p:spPr>
          <a:xfrm>
            <a:off x="874395" y="6459736"/>
            <a:ext cx="2428994" cy="311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Inter"/>
              <a:buNone/>
            </a:pPr>
            <a:r>
              <a:rPr b="1" i="0" lang="en-US" sz="19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⚙️ Solution</a:t>
            </a:r>
            <a:endParaRPr b="0" i="0" sz="1900" u="none" cap="none" strike="noStrike"/>
          </a:p>
        </p:txBody>
      </p:sp>
      <p:sp>
        <p:nvSpPr>
          <p:cNvPr id="131" name="Google Shape;131;p16"/>
          <p:cNvSpPr/>
          <p:nvPr/>
        </p:nvSpPr>
        <p:spPr>
          <a:xfrm>
            <a:off x="874395" y="6965275"/>
            <a:ext cx="12383691" cy="310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Heal-API automatically validates and fixes these before generating the final cURL.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7" name="Google Shape;13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/>
          <p:nvPr/>
        </p:nvSpPr>
        <p:spPr>
          <a:xfrm>
            <a:off x="1020590" y="690400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Test Cases</a:t>
            </a:r>
            <a:endParaRPr b="0" i="0" sz="4450" u="none" cap="none" strike="noStrike"/>
          </a:p>
        </p:txBody>
      </p:sp>
      <p:pic>
        <p:nvPicPr>
          <p:cNvPr descr="preencoded.png" id="139" name="Google Shape;139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2251591"/>
            <a:ext cx="226814" cy="283488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/>
          <p:nvPr/>
        </p:nvSpPr>
        <p:spPr>
          <a:xfrm>
            <a:off x="793790" y="2606635"/>
            <a:ext cx="3664744" cy="30480"/>
          </a:xfrm>
          <a:prstGeom prst="rect">
            <a:avLst/>
          </a:prstGeom>
          <a:solidFill>
            <a:srgbClr val="4950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7"/>
          <p:cNvSpPr/>
          <p:nvPr/>
        </p:nvSpPr>
        <p:spPr>
          <a:xfrm>
            <a:off x="1250750" y="1825650"/>
            <a:ext cx="2858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Case A — Auth</a:t>
            </a:r>
            <a:r>
              <a:rPr b="1" lang="en-US" sz="22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/Headers/Body </a:t>
            </a: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Setup</a:t>
            </a:r>
            <a:endParaRPr b="0" i="0" sz="2200" u="none" cap="none" strike="noStrike"/>
          </a:p>
        </p:txBody>
      </p:sp>
      <p:sp>
        <p:nvSpPr>
          <p:cNvPr id="142" name="Google Shape;142;p17"/>
          <p:cNvSpPr/>
          <p:nvPr/>
        </p:nvSpPr>
        <p:spPr>
          <a:xfrm>
            <a:off x="847728" y="3220799"/>
            <a:ext cx="36648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Add or correct your Bearer token. → Output: Properly formatted header.</a:t>
            </a:r>
            <a:endParaRPr b="0" i="0" sz="1750" u="none" cap="none" strike="noStrike"/>
          </a:p>
        </p:txBody>
      </p:sp>
      <p:pic>
        <p:nvPicPr>
          <p:cNvPr descr="preencoded.png" id="143" name="Google Shape;143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85348" y="2251591"/>
            <a:ext cx="226814" cy="28348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7"/>
          <p:cNvSpPr/>
          <p:nvPr/>
        </p:nvSpPr>
        <p:spPr>
          <a:xfrm>
            <a:off x="4685348" y="2606635"/>
            <a:ext cx="3664863" cy="30480"/>
          </a:xfrm>
          <a:prstGeom prst="rect">
            <a:avLst/>
          </a:prstGeom>
          <a:solidFill>
            <a:srgbClr val="4950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/>
          <p:nvPr/>
        </p:nvSpPr>
        <p:spPr>
          <a:xfrm>
            <a:off x="5247450" y="1826050"/>
            <a:ext cx="4695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Case B — No-co</a:t>
            </a:r>
            <a:r>
              <a:rPr b="1" lang="en-US" sz="22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 </a:t>
            </a:r>
            <a:endParaRPr b="1" sz="220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lang="en-US" sz="22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Invalid cURL Repair</a:t>
            </a:r>
            <a:endParaRPr b="1" sz="220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t/>
            </a:r>
            <a:endParaRPr b="1" sz="220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" name="Google Shape;146;p17"/>
          <p:cNvSpPr/>
          <p:nvPr/>
        </p:nvSpPr>
        <p:spPr>
          <a:xfrm>
            <a:off x="4685348" y="3220791"/>
            <a:ext cx="36648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Automatically convert array-based body to object structure. → Output: Correct JSON payload.</a:t>
            </a:r>
            <a:endParaRPr b="0" i="0" sz="1750" u="none" cap="none" strike="noStrike"/>
          </a:p>
        </p:txBody>
      </p:sp>
      <p:pic>
        <p:nvPicPr>
          <p:cNvPr descr="preencoded.png" id="147" name="Google Shape;147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5111234"/>
            <a:ext cx="226814" cy="28348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7"/>
          <p:cNvSpPr/>
          <p:nvPr/>
        </p:nvSpPr>
        <p:spPr>
          <a:xfrm>
            <a:off x="793790" y="5466278"/>
            <a:ext cx="7556421" cy="30480"/>
          </a:xfrm>
          <a:prstGeom prst="rect">
            <a:avLst/>
          </a:prstGeom>
          <a:solidFill>
            <a:srgbClr val="4950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7"/>
          <p:cNvSpPr/>
          <p:nvPr/>
        </p:nvSpPr>
        <p:spPr>
          <a:xfrm>
            <a:off x="1250750" y="4344500"/>
            <a:ext cx="32838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Case C — </a:t>
            </a:r>
            <a:r>
              <a:rPr b="1" lang="en-US" sz="22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Based on API endpoints-</a:t>
            </a: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lang="en-US" sz="22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Generate cURL</a:t>
            </a:r>
            <a:endParaRPr b="0" i="0" sz="2200" u="none" cap="none" strike="noStrike"/>
          </a:p>
        </p:txBody>
      </p:sp>
      <p:sp>
        <p:nvSpPr>
          <p:cNvPr id="150" name="Google Shape;150;p17"/>
          <p:cNvSpPr/>
          <p:nvPr/>
        </p:nvSpPr>
        <p:spPr>
          <a:xfrm>
            <a:off x="793790" y="6131004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Parse, validate, and regenerate compatible cURL request. → Output: Ready-to-run command.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6" name="Google Shape;15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8"/>
          <p:cNvSpPr/>
          <p:nvPr/>
        </p:nvSpPr>
        <p:spPr>
          <a:xfrm>
            <a:off x="793790" y="3768923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Output &amp; Feedback</a:t>
            </a:r>
            <a:endParaRPr b="0" i="0" sz="4450" u="none" cap="none" strike="noStrike"/>
          </a:p>
        </p:txBody>
      </p:sp>
      <p:sp>
        <p:nvSpPr>
          <p:cNvPr id="158" name="Google Shape;158;p18"/>
          <p:cNvSpPr/>
          <p:nvPr/>
        </p:nvSpPr>
        <p:spPr>
          <a:xfrm>
            <a:off x="793790" y="4817864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Display panel: Before → After animation.</a:t>
            </a:r>
            <a:endParaRPr b="0" i="0" sz="1750" u="none" cap="none" strike="noStrike"/>
          </a:p>
        </p:txBody>
      </p:sp>
      <p:sp>
        <p:nvSpPr>
          <p:cNvPr id="159" name="Google Shape;159;p18"/>
          <p:cNvSpPr/>
          <p:nvPr/>
        </p:nvSpPr>
        <p:spPr>
          <a:xfrm>
            <a:off x="793790" y="5435918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Show corrected JSON and cURL preview.</a:t>
            </a:r>
            <a:endParaRPr b="0" i="0" sz="1750" u="none" cap="none" strike="noStrike"/>
          </a:p>
        </p:txBody>
      </p:sp>
      <p:pic>
        <p:nvPicPr>
          <p:cNvPr descr="preencoded.png" id="160" name="Google Shape;160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6053971"/>
            <a:ext cx="1950958" cy="62376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8"/>
          <p:cNvSpPr/>
          <p:nvPr/>
        </p:nvSpPr>
        <p:spPr>
          <a:xfrm>
            <a:off x="793790" y="6932890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Text: "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2 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free tests before login — continue via PayPal for unlimited access."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7" name="Google Shape;16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9"/>
          <p:cNvSpPr/>
          <p:nvPr/>
        </p:nvSpPr>
        <p:spPr>
          <a:xfrm>
            <a:off x="793790" y="175117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Visual Tips</a:t>
            </a:r>
            <a:endParaRPr b="0" i="0" sz="4450" u="none" cap="none" strike="noStrike"/>
          </a:p>
        </p:txBody>
      </p:sp>
      <p:sp>
        <p:nvSpPr>
          <p:cNvPr id="169" name="Google Shape;169;p19"/>
          <p:cNvSpPr/>
          <p:nvPr/>
        </p:nvSpPr>
        <p:spPr>
          <a:xfrm>
            <a:off x="793790" y="280011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9"/>
          <p:cNvSpPr/>
          <p:nvPr/>
        </p:nvSpPr>
        <p:spPr>
          <a:xfrm>
            <a:off x="1530906" y="2877979"/>
            <a:ext cx="555783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✅</a:t>
            </a: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Always include / at the end of API URLs.</a:t>
            </a:r>
            <a:endParaRPr b="0" i="0" sz="2200" u="none" cap="none" strike="noStrike"/>
          </a:p>
        </p:txBody>
      </p:sp>
      <p:sp>
        <p:nvSpPr>
          <p:cNvPr id="171" name="Google Shape;171;p19"/>
          <p:cNvSpPr/>
          <p:nvPr/>
        </p:nvSpPr>
        <p:spPr>
          <a:xfrm>
            <a:off x="793790" y="376404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/>
          <p:nvPr/>
        </p:nvSpPr>
        <p:spPr>
          <a:xfrm>
            <a:off x="1530906" y="3841909"/>
            <a:ext cx="632721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✅</a:t>
            </a: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Copy your headers from your app dashboard.</a:t>
            </a:r>
            <a:endParaRPr b="0" i="0" sz="2200" u="none" cap="none" strike="noStrike"/>
          </a:p>
        </p:txBody>
      </p:sp>
      <p:sp>
        <p:nvSpPr>
          <p:cNvPr id="173" name="Google Shape;173;p19"/>
          <p:cNvSpPr/>
          <p:nvPr/>
        </p:nvSpPr>
        <p:spPr>
          <a:xfrm>
            <a:off x="793790" y="472797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/>
          <p:nvPr/>
        </p:nvSpPr>
        <p:spPr>
          <a:xfrm>
            <a:off x="1530906" y="4805839"/>
            <a:ext cx="653807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✅</a:t>
            </a: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Use JSON validators like jsonlint.com if unsure.</a:t>
            </a:r>
            <a:endParaRPr b="0" i="0" sz="2200" u="none" cap="none" strike="noStrike"/>
          </a:p>
        </p:txBody>
      </p:sp>
      <p:sp>
        <p:nvSpPr>
          <p:cNvPr id="175" name="Google Shape;175;p19"/>
          <p:cNvSpPr/>
          <p:nvPr/>
        </p:nvSpPr>
        <p:spPr>
          <a:xfrm>
            <a:off x="793790" y="569190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9"/>
          <p:cNvSpPr/>
          <p:nvPr/>
        </p:nvSpPr>
        <p:spPr>
          <a:xfrm>
            <a:off x="1530906" y="5769769"/>
            <a:ext cx="681930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✅</a:t>
            </a: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Keep Provider (source) and Consumer (destination) clear.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